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86" r:id="rId3"/>
    <p:sldId id="268" r:id="rId4"/>
    <p:sldId id="28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862265"/>
    <a:srgbClr val="0033CC"/>
    <a:srgbClr val="81C0FF"/>
    <a:srgbClr val="BDDEFF"/>
    <a:srgbClr val="B3D9FF"/>
    <a:srgbClr val="009900"/>
    <a:srgbClr val="CC3300"/>
    <a:srgbClr val="EE2D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75901" autoAdjust="0"/>
  </p:normalViewPr>
  <p:slideViewPr>
    <p:cSldViewPr>
      <p:cViewPr>
        <p:scale>
          <a:sx n="70" d="100"/>
          <a:sy n="70" d="100"/>
        </p:scale>
        <p:origin x="-7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02C93-5ADA-4DDA-984D-9532E9F75C1D}" type="datetimeFigureOut">
              <a:rPr lang="ru-RU" smtClean="0"/>
              <a:pPr/>
              <a:t>25.06.2017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51F54-6A58-44E1-8A05-76459748A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51F54-6A58-44E1-8A05-76459748A94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2863-A82F-4A3E-BB5C-9B360EF5B967}" type="datetimeFigureOut">
              <a:rPr lang="ru-RU" smtClean="0"/>
              <a:pPr/>
              <a:t>25.06.2017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C31B-74CF-4B73-ADCA-5AEC5EEDB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2863-A82F-4A3E-BB5C-9B360EF5B967}" type="datetimeFigureOut">
              <a:rPr lang="ru-RU" smtClean="0"/>
              <a:pPr/>
              <a:t>25.06.2017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C31B-74CF-4B73-ADCA-5AEC5EEDB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2863-A82F-4A3E-BB5C-9B360EF5B967}" type="datetimeFigureOut">
              <a:rPr lang="ru-RU" smtClean="0"/>
              <a:pPr/>
              <a:t>25.06.2017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C31B-74CF-4B73-ADCA-5AEC5EEDB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2863-A82F-4A3E-BB5C-9B360EF5B967}" type="datetimeFigureOut">
              <a:rPr lang="ru-RU" smtClean="0"/>
              <a:pPr/>
              <a:t>25.06.2017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C31B-74CF-4B73-ADCA-5AEC5EEDB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2863-A82F-4A3E-BB5C-9B360EF5B967}" type="datetimeFigureOut">
              <a:rPr lang="ru-RU" smtClean="0"/>
              <a:pPr/>
              <a:t>25.06.2017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C31B-74CF-4B73-ADCA-5AEC5EEDB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2863-A82F-4A3E-BB5C-9B360EF5B967}" type="datetimeFigureOut">
              <a:rPr lang="ru-RU" smtClean="0"/>
              <a:pPr/>
              <a:t>25.06.2017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C31B-74CF-4B73-ADCA-5AEC5EEDB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2863-A82F-4A3E-BB5C-9B360EF5B967}" type="datetimeFigureOut">
              <a:rPr lang="ru-RU" smtClean="0"/>
              <a:pPr/>
              <a:t>25.06.2017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C31B-74CF-4B73-ADCA-5AEC5EEDB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2863-A82F-4A3E-BB5C-9B360EF5B967}" type="datetimeFigureOut">
              <a:rPr lang="ru-RU" smtClean="0"/>
              <a:pPr/>
              <a:t>25.06.2017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C31B-74CF-4B73-ADCA-5AEC5EEDB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2863-A82F-4A3E-BB5C-9B360EF5B967}" type="datetimeFigureOut">
              <a:rPr lang="ru-RU" smtClean="0"/>
              <a:pPr/>
              <a:t>25.06.2017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C31B-74CF-4B73-ADCA-5AEC5EEDB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2863-A82F-4A3E-BB5C-9B360EF5B967}" type="datetimeFigureOut">
              <a:rPr lang="ru-RU" smtClean="0"/>
              <a:pPr/>
              <a:t>25.06.2017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C31B-74CF-4B73-ADCA-5AEC5EEDB3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2863-A82F-4A3E-BB5C-9B360EF5B967}" type="datetimeFigureOut">
              <a:rPr lang="ru-RU" smtClean="0"/>
              <a:pPr/>
              <a:t>25.06.2017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A4C31B-74CF-4B73-ADCA-5AEC5EEDB3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3A4C31B-74CF-4B73-ADCA-5AEC5EEDB3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ABF2863-A82F-4A3E-BB5C-9B360EF5B967}" type="datetimeFigureOut">
              <a:rPr lang="ru-RU" smtClean="0"/>
              <a:pPr/>
              <a:t>25.06.2017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95536" y="1052736"/>
            <a:ext cx="74626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ВИЗИТКА </a:t>
            </a:r>
          </a:p>
          <a:p>
            <a:pPr algn="ctr"/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Команды 167школы</a:t>
            </a:r>
            <a:endParaRPr lang="ru-RU" sz="40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r>
              <a:rPr lang="ru-RU" sz="4000" dirty="0" smtClean="0">
                <a:solidFill>
                  <a:srgbClr val="D66B00"/>
                </a:solidFill>
                <a:latin typeface="Arial Black" pitchFamily="34" charset="0"/>
              </a:rPr>
              <a:t>«ГИЛЬДИЯ КНИГОЧЕЕВ»</a:t>
            </a:r>
            <a:endParaRPr lang="en-US" sz="4000" dirty="0" smtClean="0">
              <a:solidFill>
                <a:srgbClr val="D66B00"/>
              </a:solidFill>
              <a:latin typeface="Arial Black" pitchFamily="34" charset="0"/>
            </a:endParaRPr>
          </a:p>
        </p:txBody>
      </p:sp>
      <p:pic>
        <p:nvPicPr>
          <p:cNvPr id="12" name="Рисунок 11" descr="iкн.jpe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 l="12201" b="7531"/>
          <a:stretch>
            <a:fillRect/>
          </a:stretch>
        </p:blipFill>
        <p:spPr>
          <a:xfrm>
            <a:off x="8474968" y="3284984"/>
            <a:ext cx="669032" cy="2160240"/>
          </a:xfrm>
          <a:prstGeom prst="rect">
            <a:avLst/>
          </a:prstGeom>
        </p:spPr>
      </p:pic>
      <p:pic>
        <p:nvPicPr>
          <p:cNvPr id="13" name="Рисунок 12" descr="девi.jpe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528" y="5085184"/>
            <a:ext cx="1440160" cy="1440160"/>
          </a:xfrm>
          <a:prstGeom prst="rect">
            <a:avLst/>
          </a:prstGeom>
        </p:spPr>
      </p:pic>
      <p:pic>
        <p:nvPicPr>
          <p:cNvPr id="5" name="Рисунок 4" descr="iкн.jpe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 l="12201" b="13696"/>
          <a:stretch>
            <a:fillRect/>
          </a:stretch>
        </p:blipFill>
        <p:spPr>
          <a:xfrm>
            <a:off x="8474968" y="1412776"/>
            <a:ext cx="669032" cy="20162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1560" y="3140968"/>
            <a:ext cx="59766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Наше </a:t>
            </a:r>
            <a:r>
              <a:rPr lang="ru-RU" sz="28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кредо:</a:t>
            </a:r>
          </a:p>
          <a:p>
            <a:pPr algn="ctr"/>
            <a:r>
              <a:rPr lang="ru-RU" sz="2800" b="1" dirty="0" smtClean="0">
                <a:solidFill>
                  <a:srgbClr val="AB2B80"/>
                </a:solidFill>
                <a:latin typeface="Arial" pitchFamily="34" charset="0"/>
                <a:cs typeface="Arial" pitchFamily="34" charset="0"/>
              </a:rPr>
              <a:t>«Можно ничего не читать, </a:t>
            </a:r>
          </a:p>
          <a:p>
            <a:pPr algn="ctr"/>
            <a:r>
              <a:rPr lang="ru-RU" sz="2800" b="1" dirty="0" smtClean="0">
                <a:solidFill>
                  <a:srgbClr val="AB2B80"/>
                </a:solidFill>
                <a:latin typeface="Arial" pitchFamily="34" charset="0"/>
                <a:cs typeface="Arial" pitchFamily="34" charset="0"/>
              </a:rPr>
              <a:t>но тогда</a:t>
            </a:r>
            <a:r>
              <a:rPr lang="en-US" sz="2800" b="1" dirty="0" smtClean="0">
                <a:solidFill>
                  <a:srgbClr val="AB2B8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AB2B80"/>
                </a:solidFill>
                <a:latin typeface="Arial" pitchFamily="34" charset="0"/>
                <a:cs typeface="Arial" pitchFamily="34" charset="0"/>
              </a:rPr>
              <a:t>ничего не узнаешь!»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520" y="188640"/>
            <a:ext cx="7035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Сетевой проект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«Литературные  тропы  моей  малой Родины» - 2017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4048" y="4725144"/>
            <a:ext cx="288032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00" b="1" dirty="0" smtClean="0">
              <a:solidFill>
                <a:srgbClr val="AB2B8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Учреждение:</a:t>
            </a:r>
          </a:p>
          <a:p>
            <a:r>
              <a:rPr lang="ru-RU" sz="1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Г. Екатеринбург</a:t>
            </a:r>
          </a:p>
          <a:p>
            <a:r>
              <a:rPr lang="ru-RU" sz="1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МАОУ СОШ № 167</a:t>
            </a:r>
            <a:endParaRPr lang="en-US" sz="16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Руководитель:</a:t>
            </a:r>
          </a:p>
          <a:p>
            <a:r>
              <a:rPr lang="ru-RU" sz="1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зав. библиотекой</a:t>
            </a:r>
          </a:p>
          <a:p>
            <a:r>
              <a:rPr lang="ru-RU" sz="1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Архипова В.А.</a:t>
            </a:r>
          </a:p>
        </p:txBody>
      </p:sp>
    </p:spTree>
    <p:extLst>
      <p:ext uri="{BB962C8B-B14F-4D97-AF65-F5344CB8AC3E}">
        <p14:creationId xmlns:p14="http://schemas.microsoft.com/office/powerpoint/2010/main" xmlns="" val="377908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27584" y="26064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 algn="ctr">
              <a:buNone/>
            </a:pPr>
            <a:r>
              <a:rPr lang="ru-RU" sz="2400" b="1" spc="200" dirty="0" smtClean="0">
                <a:solidFill>
                  <a:srgbClr val="009900"/>
                </a:solidFill>
                <a:latin typeface="Arial Black" pitchFamily="34" charset="0"/>
                <a:cs typeface="Arial" pitchFamily="34" charset="0"/>
              </a:rPr>
              <a:t>ПОЗВОЛЬТЕ ПРЕДСТАВИТЬСЯ</a:t>
            </a:r>
            <a:r>
              <a:rPr lang="ru-RU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…</a:t>
            </a:r>
          </a:p>
        </p:txBody>
      </p:sp>
      <p:pic>
        <p:nvPicPr>
          <p:cNvPr id="12" name="Рисунок 11" descr="iкн.jpe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 l="12201" b="7531"/>
          <a:stretch>
            <a:fillRect/>
          </a:stretch>
        </p:blipFill>
        <p:spPr>
          <a:xfrm>
            <a:off x="8474968" y="3284984"/>
            <a:ext cx="669032" cy="2160240"/>
          </a:xfrm>
          <a:prstGeom prst="rect">
            <a:avLst/>
          </a:prstGeom>
        </p:spPr>
      </p:pic>
      <p:pic>
        <p:nvPicPr>
          <p:cNvPr id="5" name="Рисунок 4" descr="iкн.jpe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 l="12201" b="13696"/>
          <a:stretch>
            <a:fillRect/>
          </a:stretch>
        </p:blipFill>
        <p:spPr>
          <a:xfrm>
            <a:off x="8474968" y="1412776"/>
            <a:ext cx="669032" cy="2016224"/>
          </a:xfrm>
          <a:prstGeom prst="rect">
            <a:avLst/>
          </a:prstGeom>
        </p:spPr>
      </p:pic>
      <p:sp>
        <p:nvSpPr>
          <p:cNvPr id="7" name="Облако 6"/>
          <p:cNvSpPr/>
          <p:nvPr/>
        </p:nvSpPr>
        <p:spPr>
          <a:xfrm>
            <a:off x="285720" y="857232"/>
            <a:ext cx="3929090" cy="3429024"/>
          </a:xfrm>
          <a:prstGeom prst="cloud">
            <a:avLst/>
          </a:prstGeom>
          <a:solidFill>
            <a:srgbClr val="BDDEFF"/>
          </a:solidFill>
          <a:ln>
            <a:solidFill>
              <a:srgbClr val="81C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 smtClean="0">
              <a:ln w="38100">
                <a:solidFill>
                  <a:srgbClr val="00B050"/>
                </a:solidFill>
              </a:ln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блако 7"/>
          <p:cNvSpPr/>
          <p:nvPr/>
        </p:nvSpPr>
        <p:spPr>
          <a:xfrm rot="883941">
            <a:off x="3952160" y="2512645"/>
            <a:ext cx="4417701" cy="3000121"/>
          </a:xfrm>
          <a:prstGeom prst="cloud">
            <a:avLst/>
          </a:prstGeom>
          <a:solidFill>
            <a:srgbClr val="BDDEFF"/>
          </a:solidFill>
          <a:ln>
            <a:solidFill>
              <a:srgbClr val="81C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 smtClean="0">
              <a:ln w="38100">
                <a:solidFill>
                  <a:srgbClr val="00B050"/>
                </a:solidFill>
              </a:ln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Аня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11166">
            <a:off x="955334" y="1180292"/>
            <a:ext cx="2727103" cy="2586975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4572000" y="1071546"/>
            <a:ext cx="3571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 algn="ctr">
              <a:buNone/>
            </a:pPr>
            <a:r>
              <a:rPr lang="ru-RU" sz="2400" b="1" spc="2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ВСЕМ ПРИВЕТ </a:t>
            </a:r>
            <a:r>
              <a:rPr lang="ru-RU" sz="2400" b="1" spc="2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ИЗ </a:t>
            </a:r>
            <a:r>
              <a:rPr lang="ru-RU" sz="2400" b="1" spc="2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ЕКАТЕРИНБУРГА!</a:t>
            </a:r>
          </a:p>
          <a:p>
            <a:pPr marL="114300" indent="0" algn="ctr">
              <a:buNone/>
            </a:pPr>
            <a:r>
              <a:rPr lang="ru-RU" sz="2400" b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Я - АННА</a:t>
            </a:r>
            <a:endParaRPr lang="ru-RU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Рисунок 13" descr="команд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600227">
            <a:off x="4601280" y="2839913"/>
            <a:ext cx="3286147" cy="2269684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5" name="TextBox 14"/>
          <p:cNvSpPr txBox="1"/>
          <p:nvPr/>
        </p:nvSpPr>
        <p:spPr>
          <a:xfrm>
            <a:off x="357158" y="4714884"/>
            <a:ext cx="46434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 algn="ctr">
              <a:buNone/>
            </a:pPr>
            <a:r>
              <a:rPr lang="ru-RU" sz="2400" b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 </a:t>
            </a:r>
            <a:r>
              <a:rPr lang="ru-RU" sz="2400" b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ЭТО - </a:t>
            </a:r>
            <a:r>
              <a:rPr lang="ru-RU" sz="2400" b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НАСТЯ</a:t>
            </a:r>
            <a:r>
              <a:rPr lang="ru-RU" sz="2400" b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АЛЕНА, ДАША, СТАС, КИРИЛЛ</a:t>
            </a:r>
            <a:r>
              <a:rPr lang="ru-RU" sz="2400" b="1" spc="2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2400" b="1" spc="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постоянные участники литературных игр </a:t>
            </a:r>
            <a:endParaRPr lang="ru-RU" sz="2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 rot="20195822">
            <a:off x="4551455" y="5705609"/>
            <a:ext cx="40194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300" indent="0"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ЧИТАЙТЕ И МЕЧТАЙТЕ, ЛЮДИ!</a:t>
            </a:r>
          </a:p>
        </p:txBody>
      </p:sp>
    </p:spTree>
    <p:extLst>
      <p:ext uri="{BB962C8B-B14F-4D97-AF65-F5344CB8AC3E}">
        <p14:creationId xmlns:p14="http://schemas.microsoft.com/office/powerpoint/2010/main" xmlns="" val="377908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1" grpId="0"/>
      <p:bldP spid="11" grpId="1"/>
      <p:bldP spid="15" grpId="0"/>
      <p:bldP spid="1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девi.jpe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5805264"/>
            <a:ext cx="864096" cy="8640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27584" y="260648"/>
            <a:ext cx="7128792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 algn="ctr">
              <a:buNone/>
            </a:pPr>
            <a:r>
              <a:rPr lang="ru-RU" sz="2400" b="1" spc="200" dirty="0" smtClean="0">
                <a:solidFill>
                  <a:srgbClr val="009900"/>
                </a:solidFill>
                <a:latin typeface="Arial Black" pitchFamily="34" charset="0"/>
                <a:cs typeface="Arial" pitchFamily="34" charset="0"/>
              </a:rPr>
              <a:t>ЗАКОНЫ ГИЛЬДИИ КНИГОЧЕЕВ</a:t>
            </a:r>
          </a:p>
          <a:p>
            <a:pPr marL="114300" indent="0" algn="ctr">
              <a:buNone/>
            </a:pPr>
            <a:endParaRPr lang="ru-RU" sz="2400" b="1" dirty="0" smtClean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  <a:p>
            <a:pPr marL="114300" indent="0">
              <a:buClr>
                <a:srgbClr val="009900"/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862265"/>
                </a:solidFill>
                <a:latin typeface="Arial" pitchFamily="34" charset="0"/>
                <a:cs typeface="Arial" pitchFamily="34" charset="0"/>
              </a:rPr>
              <a:t>Под  знамена гильдии может стать любой из рода «Человек читающий». </a:t>
            </a:r>
          </a:p>
          <a:p>
            <a:pPr marL="114300" indent="0">
              <a:buClr>
                <a:srgbClr val="009900"/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862265"/>
                </a:solidFill>
                <a:latin typeface="Arial" pitchFamily="34" charset="0"/>
                <a:cs typeface="Arial" pitchFamily="34" charset="0"/>
              </a:rPr>
              <a:t>Прочитал сам, дай почитать другому. </a:t>
            </a:r>
          </a:p>
          <a:p>
            <a:pPr marL="114300" indent="0">
              <a:buClr>
                <a:srgbClr val="009900"/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862265"/>
                </a:solidFill>
                <a:latin typeface="Arial" pitchFamily="34" charset="0"/>
                <a:cs typeface="Arial" pitchFamily="34" charset="0"/>
              </a:rPr>
              <a:t>Ни дня без строчки.</a:t>
            </a:r>
          </a:p>
          <a:p>
            <a:pPr marL="114300" indent="0">
              <a:buClr>
                <a:srgbClr val="009900"/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862265"/>
                </a:solidFill>
                <a:latin typeface="Arial" pitchFamily="34" charset="0"/>
                <a:cs typeface="Arial" pitchFamily="34" charset="0"/>
              </a:rPr>
              <a:t>Слушай не только музыку, но и КНИГУ! </a:t>
            </a:r>
          </a:p>
          <a:p>
            <a:pPr marL="114300" indent="0">
              <a:buClr>
                <a:srgbClr val="009900"/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862265"/>
                </a:solidFill>
                <a:latin typeface="Arial" pitchFamily="34" charset="0"/>
                <a:cs typeface="Arial" pitchFamily="34" charset="0"/>
              </a:rPr>
              <a:t>Попал в не простую ситуацию? Прочти книгу – поможет!</a:t>
            </a:r>
          </a:p>
          <a:p>
            <a:pPr marL="114300" indent="0">
              <a:buClr>
                <a:srgbClr val="009900"/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862265"/>
                </a:solidFill>
                <a:latin typeface="Arial" pitchFamily="34" charset="0"/>
                <a:cs typeface="Arial" pitchFamily="34" charset="0"/>
              </a:rPr>
              <a:t>Мы рады общению с любым, </a:t>
            </a:r>
            <a:r>
              <a:rPr lang="ru-RU" sz="2800" b="1" smtClean="0">
                <a:solidFill>
                  <a:srgbClr val="862265"/>
                </a:solidFill>
                <a:latin typeface="Arial" pitchFamily="34" charset="0"/>
                <a:cs typeface="Arial" pitchFamily="34" charset="0"/>
              </a:rPr>
              <a:t>пока ещё  </a:t>
            </a:r>
            <a:r>
              <a:rPr lang="ru-RU" sz="2800" b="1" dirty="0" smtClean="0">
                <a:solidFill>
                  <a:srgbClr val="862265"/>
                </a:solidFill>
                <a:latin typeface="Arial" pitchFamily="34" charset="0"/>
                <a:cs typeface="Arial" pitchFamily="34" charset="0"/>
              </a:rPr>
              <a:t>не поклонником КНИГИ.</a:t>
            </a:r>
          </a:p>
          <a:p>
            <a:pPr marL="114300" indent="0">
              <a:buClr>
                <a:srgbClr val="009900"/>
              </a:buClr>
              <a:buFont typeface="Wingdings" pitchFamily="2" charset="2"/>
              <a:buChar char="Ø"/>
            </a:pPr>
            <a:endParaRPr lang="ru-RU" sz="2800" b="1" dirty="0" smtClean="0">
              <a:solidFill>
                <a:srgbClr val="862265"/>
              </a:solidFill>
              <a:latin typeface="Arial" pitchFamily="34" charset="0"/>
              <a:cs typeface="Arial" pitchFamily="34" charset="0"/>
            </a:endParaRPr>
          </a:p>
          <a:p>
            <a:pPr marL="114300" indent="0">
              <a:buNone/>
            </a:pPr>
            <a:endParaRPr lang="ru-RU" sz="2000" b="1" dirty="0" smtClean="0">
              <a:solidFill>
                <a:srgbClr val="99336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Рисунок 11" descr="iкн.jpe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 l="12201" b="7531"/>
          <a:stretch>
            <a:fillRect/>
          </a:stretch>
        </p:blipFill>
        <p:spPr>
          <a:xfrm>
            <a:off x="8474968" y="3284984"/>
            <a:ext cx="669032" cy="2160240"/>
          </a:xfrm>
          <a:prstGeom prst="rect">
            <a:avLst/>
          </a:prstGeom>
        </p:spPr>
      </p:pic>
      <p:pic>
        <p:nvPicPr>
          <p:cNvPr id="5" name="Рисунок 4" descr="iкн.jpe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 l="12201" b="13696"/>
          <a:stretch>
            <a:fillRect/>
          </a:stretch>
        </p:blipFill>
        <p:spPr>
          <a:xfrm>
            <a:off x="8474968" y="1412776"/>
            <a:ext cx="669032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7908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iкн.jpe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 l="12201" b="7531"/>
          <a:stretch>
            <a:fillRect/>
          </a:stretch>
        </p:blipFill>
        <p:spPr>
          <a:xfrm>
            <a:off x="8474968" y="3284984"/>
            <a:ext cx="669032" cy="216024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1560" y="332657"/>
            <a:ext cx="734481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 algn="ctr">
              <a:buNone/>
            </a:pPr>
            <a:r>
              <a:rPr lang="ru-RU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Вместо поучений…</a:t>
            </a:r>
          </a:p>
          <a:p>
            <a:pPr marL="114300" indent="0">
              <a:buNone/>
            </a:pPr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 marL="114300" indent="0">
              <a:buNone/>
            </a:pPr>
            <a:r>
              <a:rPr lang="ru-RU" sz="2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Говорят современные дети совсем ничего не читают…</a:t>
            </a:r>
          </a:p>
          <a:p>
            <a:pPr marL="114300" indent="0" algn="ctr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Вот ПЯТЬ  ПРИЧИН «почему  ЧИТАЕМ  МЫ»:</a:t>
            </a:r>
          </a:p>
          <a:p>
            <a:pPr marL="114300" indent="0" algn="ctr">
              <a:buNone/>
            </a:pPr>
            <a:endParaRPr lang="ru-RU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71500" indent="-457200">
              <a:buFont typeface="+mj-lt"/>
              <a:buAutoNum type="arabicPeriod"/>
            </a:pPr>
            <a:r>
              <a:rPr lang="ru-RU" sz="2000" b="1" dirty="0" smtClean="0">
                <a:solidFill>
                  <a:srgbClr val="EE2D00"/>
                </a:solidFill>
                <a:latin typeface="Arial" pitchFamily="34" charset="0"/>
                <a:cs typeface="Arial" pitchFamily="34" charset="0"/>
              </a:rPr>
              <a:t>Ничего лучше книги не придумано.</a:t>
            </a:r>
          </a:p>
          <a:p>
            <a:pPr marL="571500" indent="-457200">
              <a:buFont typeface="+mj-lt"/>
              <a:buAutoNum type="arabicPeriod"/>
            </a:pPr>
            <a:r>
              <a:rPr lang="ru-RU" sz="2000" b="1" dirty="0" smtClean="0">
                <a:solidFill>
                  <a:srgbClr val="862265"/>
                </a:solidFill>
                <a:latin typeface="Arial" pitchFamily="34" charset="0"/>
                <a:cs typeface="Arial" pitchFamily="34" charset="0"/>
              </a:rPr>
              <a:t>Только чтение дает возможность прочувствовать, то, чего с тобой пока не произошло и, возможно, не произойдет НИКОГДА!</a:t>
            </a:r>
          </a:p>
          <a:p>
            <a:pPr marL="571500" indent="-457200">
              <a:buFont typeface="+mj-lt"/>
              <a:buAutoNum type="arabicPeriod"/>
            </a:pPr>
            <a:r>
              <a:rPr lang="ru-RU" sz="2000" b="1" dirty="0" smtClean="0">
                <a:solidFill>
                  <a:srgbClr val="EE2D00"/>
                </a:solidFill>
                <a:latin typeface="Arial" pitchFamily="34" charset="0"/>
                <a:cs typeface="Arial" pitchFamily="34" charset="0"/>
              </a:rPr>
              <a:t>С помощью чтения можно стать профессионалом и без обучения в университете. Главное – поставить ЦЕЛЬ.</a:t>
            </a:r>
          </a:p>
          <a:p>
            <a:pPr marL="571500" indent="-457200">
              <a:buFont typeface="+mj-lt"/>
              <a:buAutoNum type="arabicPeriod"/>
            </a:pPr>
            <a:r>
              <a:rPr lang="ru-RU" sz="2000" b="1" dirty="0" smtClean="0">
                <a:solidFill>
                  <a:srgbClr val="862265"/>
                </a:solidFill>
                <a:latin typeface="Arial" pitchFamily="34" charset="0"/>
                <a:cs typeface="Arial" pitchFamily="34" charset="0"/>
              </a:rPr>
              <a:t>Чтение </a:t>
            </a:r>
            <a:r>
              <a:rPr lang="ru-RU" sz="2000" b="1" smtClean="0">
                <a:solidFill>
                  <a:srgbClr val="862265"/>
                </a:solidFill>
                <a:latin typeface="Arial" pitchFamily="34" charset="0"/>
                <a:cs typeface="Arial" pitchFamily="34" charset="0"/>
              </a:rPr>
              <a:t>наполняет ТЕБЯ </a:t>
            </a:r>
            <a:r>
              <a:rPr lang="ru-RU" sz="2000" b="1" dirty="0" smtClean="0">
                <a:solidFill>
                  <a:srgbClr val="862265"/>
                </a:solidFill>
                <a:latin typeface="Arial" pitchFamily="34" charset="0"/>
                <a:cs typeface="Arial" pitchFamily="34" charset="0"/>
              </a:rPr>
              <a:t>образами, мыслями, словами. А это, в свою очередь, помогает взрослеть.</a:t>
            </a:r>
          </a:p>
          <a:p>
            <a:pPr marL="571500" indent="-457200">
              <a:buFont typeface="+mj-lt"/>
              <a:buAutoNum type="arabicPeriod"/>
            </a:pPr>
            <a:r>
              <a:rPr lang="ru-RU" sz="2000" b="1" dirty="0" smtClean="0">
                <a:solidFill>
                  <a:srgbClr val="EE2D00"/>
                </a:solidFill>
                <a:latin typeface="Arial" pitchFamily="34" charset="0"/>
                <a:cs typeface="Arial" pitchFamily="34" charset="0"/>
              </a:rPr>
              <a:t>МЫ обожаем запах новых книг – это дверь в неизвестность. А что может быть волнительней, чем  </a:t>
            </a:r>
            <a:r>
              <a:rPr lang="ru-RU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не-из-вест-ность</a:t>
            </a:r>
            <a:r>
              <a:rPr lang="ru-RU" sz="2000" b="1" dirty="0" smtClean="0">
                <a:solidFill>
                  <a:srgbClr val="EE2D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71500" indent="-457200">
              <a:buFont typeface="+mj-lt"/>
              <a:buAutoNum type="arabicPeriod"/>
            </a:pPr>
            <a:endParaRPr lang="ru-RU" sz="2000" b="1" dirty="0" smtClean="0">
              <a:solidFill>
                <a:srgbClr val="EE2D00"/>
              </a:solidFill>
              <a:latin typeface="Arial" pitchFamily="34" charset="0"/>
              <a:cs typeface="Arial" pitchFamily="34" charset="0"/>
            </a:endParaRPr>
          </a:p>
          <a:p>
            <a:pPr marL="571500" indent="-457200" algn="ctr"/>
            <a:r>
              <a:rPr lang="ru-RU" sz="2400" b="1" spc="3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ПРИЯТНОГО  ЧТЕНИЯ!!!</a:t>
            </a:r>
          </a:p>
        </p:txBody>
      </p:sp>
      <p:pic>
        <p:nvPicPr>
          <p:cNvPr id="7" name="Рисунок 6" descr="девi.jpe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5949280"/>
            <a:ext cx="720080" cy="720080"/>
          </a:xfrm>
          <a:prstGeom prst="rect">
            <a:avLst/>
          </a:prstGeom>
        </p:spPr>
      </p:pic>
      <p:pic>
        <p:nvPicPr>
          <p:cNvPr id="8" name="Рисунок 7" descr="iкн.jpe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 l="12201" b="13696"/>
          <a:stretch>
            <a:fillRect/>
          </a:stretch>
        </p:blipFill>
        <p:spPr>
          <a:xfrm>
            <a:off x="8474968" y="1412776"/>
            <a:ext cx="669032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7908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790</TotalTime>
  <Words>250</Words>
  <Application>Microsoft Office PowerPoint</Application>
  <PresentationFormat>Экран (4:3)</PresentationFormat>
  <Paragraphs>41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Соседство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Моя книжная полка</dc:title>
  <dc:creator>имя</dc:creator>
  <cp:lastModifiedBy>Samsung</cp:lastModifiedBy>
  <cp:revision>174</cp:revision>
  <dcterms:created xsi:type="dcterms:W3CDTF">2014-03-16T05:43:25Z</dcterms:created>
  <dcterms:modified xsi:type="dcterms:W3CDTF">2017-06-25T09:20:25Z</dcterms:modified>
</cp:coreProperties>
</file>